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F007A249-06FA-42F3-918C-0851441ED9A7}">
  <a:tblStyle styleId="{F007A249-06FA-42F3-918C-0851441ED9A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CF4"/>
          </a:solidFill>
        </a:fill>
      </a:tcStyle>
    </a:wholeTbl>
    <a:band1H>
      <a:tcTxStyle/>
      <a:tcStyle>
        <a:fill>
          <a:solidFill>
            <a:srgbClr val="CFD7E7"/>
          </a:solidFill>
        </a:fill>
      </a:tcStyle>
    </a:band1H>
    <a:band2H>
      <a:tcTxStyle/>
    </a:band2H>
    <a:band1V>
      <a:tcTxStyle/>
      <a:tcStyle>
        <a:fill>
          <a:solidFill>
            <a:srgbClr val="CFD7E7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533400" y="3810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Empirical Formulas</a:t>
            </a:r>
            <a:endParaRPr/>
          </a:p>
        </p:txBody>
      </p:sp>
      <p:pic>
        <p:nvPicPr>
          <p:cNvPr descr="http://ts3.mm.bing.net/th?id=H.4534786237595670&amp;pid=1.7&amp;w=237&amp;h=132&amp;c=7&amp;rs=1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276600" y="2133600"/>
            <a:ext cx="3420338" cy="190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title"/>
          </p:nvPr>
        </p:nvSpPr>
        <p:spPr>
          <a:xfrm>
            <a:off x="457200" y="274638"/>
            <a:ext cx="8229600" cy="1706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 compound has a molar mass of 30 g/mol and an empirical formula of CH</a:t>
            </a:r>
            <a:r>
              <a:rPr baseline="-25000" lang="en-US" sz="3959"/>
              <a:t>3</a:t>
            </a:r>
            <a:r>
              <a:rPr lang="en-US" sz="3959"/>
              <a:t>. What is its molecular formula?</a:t>
            </a:r>
            <a:br>
              <a:rPr lang="en-US" sz="3959"/>
            </a:br>
            <a:endParaRPr sz="3959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3"/>
          <p:cNvSpPr txBox="1"/>
          <p:nvPr>
            <p:ph type="title"/>
          </p:nvPr>
        </p:nvSpPr>
        <p:spPr>
          <a:xfrm>
            <a:off x="457200" y="609600"/>
            <a:ext cx="8229600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 compound has an empirical formula of HCO</a:t>
            </a:r>
            <a:r>
              <a:rPr baseline="-25000" lang="en-US" sz="3959"/>
              <a:t>2</a:t>
            </a:r>
            <a:r>
              <a:rPr lang="en-US" sz="3959"/>
              <a:t> and a molecular mass of 90 grams/mole. What is the molecular formula of this compound?</a:t>
            </a:r>
            <a:br>
              <a:rPr lang="en-US" sz="3959"/>
            </a:br>
            <a:endParaRPr sz="3959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4"/>
          <p:cNvSpPr txBox="1"/>
          <p:nvPr>
            <p:ph type="title"/>
          </p:nvPr>
        </p:nvSpPr>
        <p:spPr>
          <a:xfrm>
            <a:off x="152400" y="533400"/>
            <a:ext cx="8839200" cy="19351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What is the molecular formula of a compound that has a molecular mass of 70 g/mol and an empirical formula of CH</a:t>
            </a:r>
            <a:r>
              <a:rPr baseline="-25000" lang="en-US" sz="3600"/>
              <a:t>2</a:t>
            </a:r>
            <a:r>
              <a:rPr lang="en-US" sz="3600"/>
              <a:t>?</a:t>
            </a:r>
            <a:br>
              <a:rPr lang="en-US" sz="3959"/>
            </a:br>
            <a:endParaRPr sz="3959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Empirical Formulas</a:t>
            </a:r>
            <a:endParaRPr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For a new compound, the % composition can be determined experimentally. From this, you calculate the </a:t>
            </a:r>
            <a:r>
              <a:rPr b="1" lang="en-US" sz="2720"/>
              <a:t>empirical formula</a:t>
            </a:r>
            <a:r>
              <a:rPr lang="en-US" sz="2720"/>
              <a:t> of the compound.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Empirical Formula – gives the lowest whole-number ratio of the atoms of the elements present in the compound.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34290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Char char="•"/>
            </a:pPr>
            <a:r>
              <a:rPr lang="en-US" sz="2720"/>
              <a:t>Remember, ionic compounds are always (except for Hg</a:t>
            </a:r>
            <a:r>
              <a:rPr baseline="-25000" lang="en-US" sz="2720"/>
              <a:t>2</a:t>
            </a:r>
            <a:r>
              <a:rPr baseline="30000" lang="en-US" sz="2720"/>
              <a:t>2+</a:t>
            </a:r>
            <a:r>
              <a:rPr lang="en-US" sz="2720"/>
              <a:t> compounds) expressed as empirical formulas. Molecules may or may not be empirical.</a:t>
            </a:r>
            <a:endParaRPr sz="2720"/>
          </a:p>
          <a:p>
            <a:pPr indent="-17018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  <a:p>
            <a:pPr indent="-170180" lvl="0" marL="342900" rtl="0" algn="l">
              <a:lnSpc>
                <a:spcPct val="90000"/>
              </a:lnSpc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ts val="2720"/>
              <a:buNone/>
            </a:pPr>
            <a:r>
              <a:t/>
            </a:r>
            <a:endParaRPr sz="272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Why do we need empirical formulas?</a:t>
            </a:r>
            <a:endParaRPr sz="3959"/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empirical formula is valuable because it tells 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kinds of atoms or moles of atoms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relative count of atoms or moles of atoms in molecules or formula units of the compound.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Empirical and Molecular Formulas</a:t>
            </a:r>
            <a:endParaRPr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For some compounds, empirical and molecular formulas are the same – H</a:t>
            </a:r>
            <a:r>
              <a:rPr baseline="-25000" lang="en-US"/>
              <a:t>2</a:t>
            </a:r>
            <a:r>
              <a:rPr lang="en-US"/>
              <a:t>O, CO</a:t>
            </a:r>
            <a:r>
              <a:rPr baseline="-25000" lang="en-US"/>
              <a:t>2</a:t>
            </a:r>
            <a:r>
              <a:rPr lang="en-US"/>
              <a:t>, etc.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Hydrogen peroxide, dinitrogen tetrahydride are examples of compounds that do not have the same empirical and molecular formulas.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Other examples include alkenes (empirical formula CH</a:t>
            </a:r>
            <a:r>
              <a:rPr baseline="-25000" lang="en-US"/>
              <a:t>2</a:t>
            </a:r>
            <a:r>
              <a:rPr lang="en-US"/>
              <a:t>) and carbohydrates (CH</a:t>
            </a:r>
            <a:r>
              <a:rPr baseline="-25000" lang="en-US"/>
              <a:t>2</a:t>
            </a:r>
            <a:r>
              <a:rPr lang="en-US"/>
              <a:t>O)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8" name="Google Shape;108;p17"/>
          <p:cNvGraphicFramePr/>
          <p:nvPr/>
        </p:nvGraphicFramePr>
        <p:xfrm>
          <a:off x="3048000" y="228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{F007A249-06FA-42F3-918C-0851441ED9A7}</a:tableStyleId>
              </a:tblPr>
              <a:tblGrid>
                <a:gridCol w="1647975"/>
                <a:gridCol w="1704825"/>
              </a:tblGrid>
              <a:tr h="4687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Molecular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Formula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Empirical</a:t>
                      </a:r>
                      <a:endParaRPr/>
                    </a:p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Formula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O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O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P</a:t>
                      </a:r>
                      <a:r>
                        <a:rPr baseline="-25000" lang="en-US" sz="2000" u="none" cap="none" strike="noStrike"/>
                        <a:t>4</a:t>
                      </a:r>
                      <a:r>
                        <a:rPr lang="en-US" sz="2000" u="none" cap="none" strike="noStrike"/>
                        <a:t>O</a:t>
                      </a:r>
                      <a:r>
                        <a:rPr baseline="-25000" lang="en-US" sz="2000" u="none" cap="none" strike="noStrike"/>
                        <a:t>10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NO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O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3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8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6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6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6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12</a:t>
                      </a:r>
                      <a:r>
                        <a:rPr lang="en-US" sz="2000" u="none" cap="none" strike="noStrike"/>
                        <a:t>O</a:t>
                      </a:r>
                      <a:r>
                        <a:rPr baseline="-25000" lang="en-US" sz="2000" u="none" cap="none" strike="noStrike"/>
                        <a:t>6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CH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O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SO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Cl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Hg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Cl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</a:t>
                      </a:r>
                      <a:r>
                        <a:rPr baseline="-25000" lang="en-US" sz="2000" u="none" cap="none" strike="noStrike"/>
                        <a:t>3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6</a:t>
                      </a:r>
                      <a:r>
                        <a:rPr lang="en-US" sz="2000" u="none" cap="none" strike="noStrike"/>
                        <a:t>O</a:t>
                      </a:r>
                      <a:r>
                        <a:rPr baseline="-25000" lang="en-US" sz="2000" u="none" cap="none" strike="noStrike"/>
                        <a:t>3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CH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</a:t>
                      </a:r>
                      <a:r>
                        <a:rPr baseline="-25000" lang="en-US" sz="2000" u="none" cap="none" strike="noStrike"/>
                        <a:t>2</a:t>
                      </a:r>
                      <a:r>
                        <a:rPr lang="en-US" sz="2000" u="none" cap="none" strike="noStrike"/>
                        <a:t>H</a:t>
                      </a:r>
                      <a:r>
                        <a:rPr baseline="-25000" lang="en-US" sz="2000" u="none" cap="none" strike="noStrike"/>
                        <a:t>4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NH</a:t>
                      </a:r>
                      <a:r>
                        <a:rPr baseline="-25000" lang="en-US" sz="2000" u="none" cap="none" strike="noStrike"/>
                        <a:t>3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u="none" cap="none" strike="noStrike"/>
                        <a:t>NO</a:t>
                      </a:r>
                      <a:r>
                        <a:rPr baseline="-25000" lang="en-US" sz="2000" u="none" cap="none" strike="noStrike"/>
                        <a:t>2</a:t>
                      </a:r>
                      <a:endParaRPr sz="105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300" u="none" cap="none" strike="noStrike"/>
                        <a:t> </a:t>
                      </a:r>
                      <a:endParaRPr sz="7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38575" marL="38575">
                    <a:solidFill>
                      <a:srgbClr val="B2A0C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Determining the Molecular Formula of a Compound</a:t>
            </a:r>
            <a:endParaRPr sz="3959"/>
          </a:p>
        </p:txBody>
      </p:sp>
      <p:sp>
        <p:nvSpPr>
          <p:cNvPr id="114" name="Google Shape;114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When the molar mass and the empirical formula of a compound is known, it is possible to establish the molecular formula for a compound.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molecular formula is always a multiple of the empirical formula.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Dividing the molar mass by the empirical formula mass gives the multiple.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Molecular Formula Determination</a:t>
            </a:r>
            <a:endParaRPr/>
          </a:p>
        </p:txBody>
      </p:sp>
      <p:sp>
        <p:nvSpPr>
          <p:cNvPr id="120" name="Google Shape;120;p1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A hydrocarbon has a molar mass of 56 g/mol and an empirical formula of CH</a:t>
            </a:r>
            <a:r>
              <a:rPr baseline="-25000" lang="en-US"/>
              <a:t>2</a:t>
            </a:r>
            <a:r>
              <a:rPr lang="en-US"/>
              <a:t>. What is its molecular formula?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empirical formula mass is 12 + 2(1) = 14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Molar mass/empirical mass = 56/14 = 4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4(CH</a:t>
            </a:r>
            <a:r>
              <a:rPr baseline="-25000" lang="en-US"/>
              <a:t>2</a:t>
            </a:r>
            <a:r>
              <a:rPr lang="en-US"/>
              <a:t>) = C</a:t>
            </a:r>
            <a:r>
              <a:rPr baseline="-25000" lang="en-US"/>
              <a:t>4</a:t>
            </a:r>
            <a:r>
              <a:rPr lang="en-US"/>
              <a:t>H</a:t>
            </a:r>
            <a:r>
              <a:rPr baseline="-25000" lang="en-US"/>
              <a:t>8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457200" y="274638"/>
            <a:ext cx="8229600" cy="2087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 compound has a molar mass of 90 g/mol and an empirical formula of CH</a:t>
            </a:r>
            <a:r>
              <a:rPr baseline="-25000" lang="en-US" sz="3959"/>
              <a:t>2</a:t>
            </a:r>
            <a:r>
              <a:rPr lang="en-US" sz="3959"/>
              <a:t>O. What is its molecular formula?</a:t>
            </a:r>
            <a:br>
              <a:rPr lang="en-US" sz="3959"/>
            </a:br>
            <a:endParaRPr sz="3959"/>
          </a:p>
        </p:txBody>
      </p:sp>
      <p:sp>
        <p:nvSpPr>
          <p:cNvPr id="126" name="Google Shape;126;p20"/>
          <p:cNvSpPr txBox="1"/>
          <p:nvPr>
            <p:ph idx="1" type="body"/>
          </p:nvPr>
        </p:nvSpPr>
        <p:spPr>
          <a:xfrm>
            <a:off x="457200" y="2590800"/>
            <a:ext cx="8229600" cy="3535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1"/>
          <p:cNvSpPr txBox="1"/>
          <p:nvPr>
            <p:ph type="title"/>
          </p:nvPr>
        </p:nvSpPr>
        <p:spPr>
          <a:xfrm>
            <a:off x="457200" y="274638"/>
            <a:ext cx="8229600" cy="2087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US" sz="3959"/>
              <a:t>A compound has a gram formula mass of 78 g/mol and an empirical formula of CH. What is its molecular formula?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